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63" r:id="rId7"/>
    <p:sldId id="259" r:id="rId8"/>
    <p:sldId id="269" r:id="rId9"/>
    <p:sldId id="264" r:id="rId10"/>
    <p:sldId id="265" r:id="rId11"/>
    <p:sldId id="266" r:id="rId12"/>
    <p:sldId id="268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FBFF-A8BC-BE62-4D10-858781BCC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F117-05F3-7FC1-E2A2-FB799A68F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634AC-554B-9A99-6544-AA27F727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4D74A-9F53-CDE1-52A8-7519C31A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F7F5A-6CE4-57EB-68D4-2292E88A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27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305F-D1B2-025A-560A-223212DE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3612C-27C4-E72E-E94D-79AB7B7DE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06D4F-459A-0D44-EE68-D5393CAF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734E4-4D1F-E100-8B47-4DD651A3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97C91-7CC6-6D2B-556D-67733891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56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6F0A3-D478-1BB3-D220-F57F1D2BC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499DF-1977-E271-B87A-C76ECBD06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0595C-14D6-F87D-BCC8-EB81BD14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AF29-1BB6-029E-F083-0D33556A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0BC26-111F-8B54-2787-2C980F39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61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3EFA-54C8-37DE-8522-3F6914E6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32DD-0421-4E1C-3882-CF76B752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91013-0A81-FF65-D5D3-2A3F8B9A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4127E-498C-F579-B66A-C5765341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E8222-2430-BF85-1341-32795211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92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C507-647D-3120-34E3-860A6371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E034E-E7A2-FED4-9613-6F9F4E18D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D69A9-80B8-CDC9-0843-457C6561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E0CE9-16D8-4AFC-ACCF-D3E4E561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59225-1BE7-FE12-16F2-B277CC48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45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8877-D6BE-A08B-27F1-CC7964C4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26C8-C9AD-B401-D8A8-EBD24D34E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ED244-44D8-4468-1D4A-BFC1F045A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E4265-A16C-5F13-5F48-EA39E512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F383B-580A-1344-3C82-CBEA5F5F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43484-3186-1124-733C-AD2470E2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1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E509-6E6A-FE02-9E2C-99E03BA2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BD88A-B914-375D-F150-0A06B9203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D6F1F-60A8-2902-AEA6-CD8FD0DB6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626BFE-3CCA-DC76-E7D9-9FE77C098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51DFD-6C19-5BFE-70FD-9A9166065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81060-AFA3-11E2-1C8D-EE4FA34D8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6D9EB-61CC-80DE-3FB1-5FF23D36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E4E38-ECB6-FF2A-8997-D10E01B1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5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E81C-D264-039D-5431-97D68017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83D4C-7D98-E1AB-97C7-1AFF13C4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8C4C2-C937-9CB2-EA2E-53B5341B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FA745-47FF-D19A-2FEA-D04B2263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30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D5138-72A3-560A-EE39-5EB4FA87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22DB6-6DA3-2201-F678-0F25A52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BE10D-52C8-DFBB-563A-4CA390BF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34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B004-A917-DEFF-F268-B66FA3E8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81F80-E92E-C9DC-6620-23BEEFB53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C420C-E839-76AD-46F5-B0E916910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AB08C-B212-C59F-561E-5B9B2481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2D882-24B1-BBF4-27B8-A64DF754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38324-0417-EC2F-34F1-74533EAE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76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13F6-D252-AE87-4CD0-A99CBE0B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01DC0-BD1E-962B-F5A2-C9AD91C7F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5FFE4-FB6F-7ED4-DCF5-1E8499683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6941B-6797-8669-DAA6-137F1E0D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6DF5E-05C6-20C1-9079-A4627721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EC18C-B2C8-64AF-378C-729F54CA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57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C4C5-B0E0-665F-C41E-10CEB768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0A1BE-E878-4FF3-2398-203129255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17749-FCBA-4064-1BED-9CD9A5B8C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253E0-6639-4AE5-BBD4-A6B5C90F1558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DDA51-93D1-EB89-A038-CCC450E04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927F1-6736-A313-6D8B-6412A213C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24C1-96A4-4759-91E2-F014A5FF5D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80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https://nicolaslopez.me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icolaslopez.me/arcgi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nicolaslopez.me/mang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icolaslopez.me/mang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icolaslopez.me/webgi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icolaslopez.me/webgi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dn.ac.uk/about/campus/maps/download.ph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bdn.ac.uk/about/campus/maps/download.ph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icolaslopez.me/arcgi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581B2E-FF7D-DCD1-F41A-0D3A3C4C097C}"/>
              </a:ext>
            </a:extLst>
          </p:cNvPr>
          <p:cNvSpPr txBox="1"/>
          <p:nvPr/>
        </p:nvSpPr>
        <p:spPr>
          <a:xfrm>
            <a:off x="1" y="0"/>
            <a:ext cx="233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WebGIS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AC4B8-F2CA-4442-48DF-018F4B97F895}"/>
              </a:ext>
            </a:extLst>
          </p:cNvPr>
          <p:cNvSpPr txBox="1"/>
          <p:nvPr/>
        </p:nvSpPr>
        <p:spPr>
          <a:xfrm>
            <a:off x="-1" y="669636"/>
            <a:ext cx="5467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Comparing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ArcGIS Online,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Mango,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and Leaflet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/ HTML / CSS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By Nicolas Lopez, for GG5569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324B2-68DA-4683-FB38-6E199152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53" y="0"/>
            <a:ext cx="5246255" cy="5246255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DDA7FD17-CDA5-2394-1D3B-29BE2894A152}"/>
              </a:ext>
            </a:extLst>
          </p:cNvPr>
          <p:cNvSpPr txBox="1"/>
          <p:nvPr/>
        </p:nvSpPr>
        <p:spPr>
          <a:xfrm>
            <a:off x="8301180" y="5481782"/>
            <a:ext cx="233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Access All Data</a:t>
            </a:r>
          </a:p>
        </p:txBody>
      </p:sp>
      <p:pic>
        <p:nvPicPr>
          <p:cNvPr id="10" name="Picture 9" descr="A logo of a company&#10;&#10;Description automatically generated">
            <a:extLst>
              <a:ext uri="{FF2B5EF4-FFF2-40B4-BE49-F238E27FC236}">
                <a16:creationId xmlns:a16="http://schemas.microsoft.com/office/drawing/2014/main" id="{30E77495-C83E-11B1-6DC2-B45F3EB9B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09" y="1954825"/>
            <a:ext cx="2629267" cy="2629267"/>
          </a:xfrm>
          <a:prstGeom prst="rect">
            <a:avLst/>
          </a:prstGeom>
        </p:spPr>
      </p:pic>
      <p:pic>
        <p:nvPicPr>
          <p:cNvPr id="12" name="Picture 11" descr="A blue and green planet earth&#10;&#10;Description automatically generated">
            <a:extLst>
              <a:ext uri="{FF2B5EF4-FFF2-40B4-BE49-F238E27FC236}">
                <a16:creationId xmlns:a16="http://schemas.microsoft.com/office/drawing/2014/main" id="{E0FD91E1-E6E5-45DF-62F0-A721071BF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79" y="4328570"/>
            <a:ext cx="2026048" cy="2026048"/>
          </a:xfrm>
          <a:prstGeom prst="rect">
            <a:avLst/>
          </a:prstGeom>
        </p:spPr>
      </p:pic>
      <p:pic>
        <p:nvPicPr>
          <p:cNvPr id="14" name="Picture 13" descr="A green leaves on a branch&#10;&#10;Description automatically generated">
            <a:extLst>
              <a:ext uri="{FF2B5EF4-FFF2-40B4-BE49-F238E27FC236}">
                <a16:creationId xmlns:a16="http://schemas.microsoft.com/office/drawing/2014/main" id="{2A076F06-0B70-6F26-0E0A-3CCD2754F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59" y="2276362"/>
            <a:ext cx="1752524" cy="1752524"/>
          </a:xfrm>
          <a:prstGeom prst="rect">
            <a:avLst/>
          </a:prstGeom>
        </p:spPr>
      </p:pic>
      <p:pic>
        <p:nvPicPr>
          <p:cNvPr id="16" name="Graphic 15" descr="Cursor with solid fill">
            <a:extLst>
              <a:ext uri="{FF2B5EF4-FFF2-40B4-BE49-F238E27FC236}">
                <a16:creationId xmlns:a16="http://schemas.microsoft.com/office/drawing/2014/main" id="{78D45DA2-2D0A-3F40-26E0-7D1882711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8605" y="5742808"/>
            <a:ext cx="632604" cy="6326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383967-815F-AE11-D263-A8A93B5962B1}"/>
              </a:ext>
            </a:extLst>
          </p:cNvPr>
          <p:cNvSpPr txBox="1"/>
          <p:nvPr/>
        </p:nvSpPr>
        <p:spPr>
          <a:xfrm>
            <a:off x="10814580" y="6206135"/>
            <a:ext cx="71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</a:p>
        </p:txBody>
      </p:sp>
      <p:sp>
        <p:nvSpPr>
          <p:cNvPr id="18" name="TextBox 17">
            <a:hlinkClick r:id="rId3"/>
            <a:extLst>
              <a:ext uri="{FF2B5EF4-FFF2-40B4-BE49-F238E27FC236}">
                <a16:creationId xmlns:a16="http://schemas.microsoft.com/office/drawing/2014/main" id="{6C1B5181-01CC-6903-3C5B-9FBA1B1FB341}"/>
              </a:ext>
            </a:extLst>
          </p:cNvPr>
          <p:cNvSpPr txBox="1"/>
          <p:nvPr/>
        </p:nvSpPr>
        <p:spPr>
          <a:xfrm>
            <a:off x="7489012" y="6083024"/>
            <a:ext cx="396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https://nicolaslopez.me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1184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D91E27-73AC-BA65-AAB6-1CEB719A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489"/>
            <a:ext cx="12192000" cy="5829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29844C-DC54-AF5D-174E-3AC2E815545B}"/>
              </a:ext>
            </a:extLst>
          </p:cNvPr>
          <p:cNvSpPr txBox="1"/>
          <p:nvPr/>
        </p:nvSpPr>
        <p:spPr>
          <a:xfrm>
            <a:off x="8066396" y="3808344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Layer pan</a:t>
            </a:r>
          </a:p>
        </p:txBody>
      </p:sp>
    </p:spTree>
    <p:extLst>
      <p:ext uri="{BB962C8B-B14F-4D97-AF65-F5344CB8AC3E}">
        <p14:creationId xmlns:p14="http://schemas.microsoft.com/office/powerpoint/2010/main" val="630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9B65-00B3-570C-1EC6-AB7467F9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ArcGIS Online </a:t>
            </a: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https://nicolaslopez.me/arcgis</a:t>
            </a: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8C3B-2E9B-7960-0BBB-95752C3EF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Experience:</a:t>
            </a:r>
          </a:p>
          <a:p>
            <a:pPr lvl="1"/>
            <a:r>
              <a:rPr lang="en-GB" dirty="0"/>
              <a:t>Creation:</a:t>
            </a:r>
          </a:p>
          <a:p>
            <a:pPr lvl="2"/>
            <a:r>
              <a:rPr lang="en-GB" dirty="0"/>
              <a:t>Easy to use and design.</a:t>
            </a:r>
          </a:p>
          <a:p>
            <a:pPr lvl="2"/>
            <a:r>
              <a:rPr lang="en-GB" dirty="0"/>
              <a:t>Interface user friendly.</a:t>
            </a:r>
          </a:p>
          <a:p>
            <a:pPr lvl="2"/>
            <a:r>
              <a:rPr lang="en-GB" dirty="0"/>
              <a:t>Need subscriptions (here provided by university).</a:t>
            </a:r>
          </a:p>
          <a:p>
            <a:pPr lvl="2"/>
            <a:r>
              <a:rPr lang="en-GB" dirty="0"/>
              <a:t>Large catalogue of data and basemaps.</a:t>
            </a:r>
          </a:p>
          <a:p>
            <a:pPr lvl="2"/>
            <a:r>
              <a:rPr lang="en-GB" dirty="0"/>
              <a:t>Limiting in some design aspect, likely to keep the recognisable Esri icons and designs.</a:t>
            </a:r>
          </a:p>
          <a:p>
            <a:pPr lvl="2"/>
            <a:r>
              <a:rPr lang="en-GB" dirty="0"/>
              <a:t>Using ArcGIS Experience, you must re-publish any change made.</a:t>
            </a:r>
          </a:p>
          <a:p>
            <a:pPr lvl="2"/>
            <a:r>
              <a:rPr lang="en-GB" dirty="0"/>
              <a:t>Easy to design for mobile.</a:t>
            </a:r>
          </a:p>
          <a:p>
            <a:pPr lvl="1"/>
            <a:r>
              <a:rPr lang="en-GB" dirty="0"/>
              <a:t>User:</a:t>
            </a:r>
          </a:p>
          <a:p>
            <a:pPr lvl="2"/>
            <a:r>
              <a:rPr lang="en-GB" dirty="0"/>
              <a:t>Esri familiar interface.</a:t>
            </a:r>
          </a:p>
          <a:p>
            <a:pPr lvl="2"/>
            <a:r>
              <a:rPr lang="en-GB" dirty="0"/>
              <a:t>Search tool has shown to not be the most efficient.</a:t>
            </a:r>
          </a:p>
          <a:p>
            <a:pPr lvl="2"/>
            <a:r>
              <a:rPr lang="en-GB" dirty="0"/>
              <a:t>Easy to use.</a:t>
            </a:r>
          </a:p>
          <a:p>
            <a:pPr lvl="2"/>
            <a:r>
              <a:rPr lang="en-GB" dirty="0"/>
              <a:t>Recognisable and easy to re-use.</a:t>
            </a:r>
          </a:p>
          <a:p>
            <a:pPr lvl="2"/>
            <a:r>
              <a:rPr lang="en-GB" dirty="0"/>
              <a:t>Mobile friendly.</a:t>
            </a:r>
          </a:p>
        </p:txBody>
      </p:sp>
      <p:pic>
        <p:nvPicPr>
          <p:cNvPr id="4" name="Picture 3" descr="A blue and green planet earth&#10;&#10;Description automatically generated">
            <a:extLst>
              <a:ext uri="{FF2B5EF4-FFF2-40B4-BE49-F238E27FC236}">
                <a16:creationId xmlns:a16="http://schemas.microsoft.com/office/drawing/2014/main" id="{25E4A512-577C-FABC-87B4-EABAB475A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77" y="-142702"/>
            <a:ext cx="3463546" cy="34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99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D717-7B0E-9612-C682-48819496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325155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Mango Map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https://nicolaslopez.me/mango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96204-EE5B-3BBB-EADA-B54BF8D6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63" y="1101654"/>
            <a:ext cx="5738091" cy="5738091"/>
          </a:xfrm>
          <a:prstGeom prst="rect">
            <a:avLst/>
          </a:prstGeom>
        </p:spPr>
      </p:pic>
      <p:pic>
        <p:nvPicPr>
          <p:cNvPr id="6" name="Picture 5" descr="A logo of a company&#10;&#10;Description automatically generated">
            <a:extLst>
              <a:ext uri="{FF2B5EF4-FFF2-40B4-BE49-F238E27FC236}">
                <a16:creationId xmlns:a16="http://schemas.microsoft.com/office/drawing/2014/main" id="{0C4B9A92-6613-5167-B165-00246B5C4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28" y="1945588"/>
            <a:ext cx="3669145" cy="36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8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E81F6B-220F-C4C2-05C4-4E6301DE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184"/>
            <a:ext cx="12192000" cy="58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9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2C1CA-DB8F-35BB-BDA7-CCF4E12D0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132"/>
            <a:ext cx="12192000" cy="5841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492E75-7AA3-22C1-AA84-963ECB17D4D3}"/>
              </a:ext>
            </a:extLst>
          </p:cNvPr>
          <p:cNvSpPr txBox="1"/>
          <p:nvPr/>
        </p:nvSpPr>
        <p:spPr>
          <a:xfrm>
            <a:off x="0" y="4370978"/>
            <a:ext cx="33265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Pop-up for building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19821-015D-7450-F283-EDE41FD2A156}"/>
              </a:ext>
            </a:extLst>
          </p:cNvPr>
          <p:cNvSpPr txBox="1"/>
          <p:nvPr/>
        </p:nvSpPr>
        <p:spPr>
          <a:xfrm>
            <a:off x="8738558" y="4963771"/>
            <a:ext cx="1518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Measure tool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2B702-32B8-0D78-88D0-2C95F73830BC}"/>
              </a:ext>
            </a:extLst>
          </p:cNvPr>
          <p:cNvSpPr txBox="1"/>
          <p:nvPr/>
        </p:nvSpPr>
        <p:spPr>
          <a:xfrm>
            <a:off x="5541579" y="629990"/>
            <a:ext cx="9412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B4BB5-5002-20F8-3BB1-EC32972BC51B}"/>
              </a:ext>
            </a:extLst>
          </p:cNvPr>
          <p:cNvSpPr txBox="1"/>
          <p:nvPr/>
        </p:nvSpPr>
        <p:spPr>
          <a:xfrm>
            <a:off x="8738558" y="1368703"/>
            <a:ext cx="345344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Zoom tools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Search Tools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F0AD8-52AD-DDB8-D4C1-7C3CACD8DF14}"/>
              </a:ext>
            </a:extLst>
          </p:cNvPr>
          <p:cNvSpPr txBox="1"/>
          <p:nvPr/>
        </p:nvSpPr>
        <p:spPr>
          <a:xfrm>
            <a:off x="9242894" y="5472153"/>
            <a:ext cx="1014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D421D-C293-38D9-D317-70C83CB9B461}"/>
              </a:ext>
            </a:extLst>
          </p:cNvPr>
          <p:cNvSpPr txBox="1"/>
          <p:nvPr/>
        </p:nvSpPr>
        <p:spPr>
          <a:xfrm>
            <a:off x="6491545" y="4340248"/>
            <a:ext cx="34534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Geolocation tool</a:t>
            </a:r>
          </a:p>
        </p:txBody>
      </p:sp>
    </p:spTree>
    <p:extLst>
      <p:ext uri="{BB962C8B-B14F-4D97-AF65-F5344CB8AC3E}">
        <p14:creationId xmlns:p14="http://schemas.microsoft.com/office/powerpoint/2010/main" val="20491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9B65-00B3-570C-1EC6-AB7467F9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Mango Map</a:t>
            </a:r>
            <a:b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https://nicolaslopez.me/mango</a:t>
            </a: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8C3B-2E9B-7960-0BBB-95752C3EF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Experience: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Creation: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 and design could be better, cannot edit the map directly, always edit through an editing panel.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Interface user friendly, sometimes slow.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Need subscriptions (here free trial).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Limited catalogue of basemap and unable to import a tile layer as a basemap.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Very limiting in some design aspect, cannot import icon, change the location of pop ups.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Changes are updated instantly.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Useful JavaScript options to add conditional pop-ups for example.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User: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Clear and easy to understand interface.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Very useful tool bar on top.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Feels very pre-made, not very organic. 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Mobile friendly.</a:t>
            </a:r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E7738C65-DEAB-B717-3785-919D4D973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29" y="232285"/>
            <a:ext cx="1591242" cy="15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8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D717-7B0E-9612-C682-48819496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325155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Leaflet JS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https://nicolaslopez.me/webgis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3" name="Picture 2" descr="A green leaves on a branch&#10;&#10;Description automatically generated">
            <a:extLst>
              <a:ext uri="{FF2B5EF4-FFF2-40B4-BE49-F238E27FC236}">
                <a16:creationId xmlns:a16="http://schemas.microsoft.com/office/drawing/2014/main" id="{88D952A9-C95B-568A-155A-2ECC89FD1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1" y="2026195"/>
            <a:ext cx="3565333" cy="3565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5B3E9-8191-9B62-EBEE-8977A685B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655" y="1343818"/>
            <a:ext cx="5130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10291-0BD5-E253-1643-08DBC6D3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478"/>
            <a:ext cx="12192000" cy="58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0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10291-0BD5-E253-1643-08DBC6D3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478"/>
            <a:ext cx="12192000" cy="58450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F509D2-313F-8990-775A-75C58E7C25CF}"/>
              </a:ext>
            </a:extLst>
          </p:cNvPr>
          <p:cNvSpPr txBox="1"/>
          <p:nvPr/>
        </p:nvSpPr>
        <p:spPr>
          <a:xfrm>
            <a:off x="9649788" y="1804053"/>
            <a:ext cx="24545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Hover Information tool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EEF10-3D7D-1A34-EB68-2AD262317902}"/>
              </a:ext>
            </a:extLst>
          </p:cNvPr>
          <p:cNvSpPr txBox="1"/>
          <p:nvPr/>
        </p:nvSpPr>
        <p:spPr>
          <a:xfrm>
            <a:off x="935923" y="5918921"/>
            <a:ext cx="1633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Hover Legend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FA6A6-9319-8ADE-AAE8-D5CDAEB6D638}"/>
              </a:ext>
            </a:extLst>
          </p:cNvPr>
          <p:cNvSpPr txBox="1"/>
          <p:nvPr/>
        </p:nvSpPr>
        <p:spPr>
          <a:xfrm>
            <a:off x="8650648" y="925584"/>
            <a:ext cx="31983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Search tool and measure tool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A8863-38D1-4681-D72C-1F9D11542D4C}"/>
              </a:ext>
            </a:extLst>
          </p:cNvPr>
          <p:cNvSpPr txBox="1"/>
          <p:nvPr/>
        </p:nvSpPr>
        <p:spPr>
          <a:xfrm>
            <a:off x="4741717" y="693900"/>
            <a:ext cx="9412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766AE-0091-2474-E717-2ACF370488B0}"/>
              </a:ext>
            </a:extLst>
          </p:cNvPr>
          <p:cNvSpPr txBox="1"/>
          <p:nvPr/>
        </p:nvSpPr>
        <p:spPr>
          <a:xfrm>
            <a:off x="414582" y="878566"/>
            <a:ext cx="18517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Zoom tools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Geolocation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3433A-ECC9-F774-AEC2-D75F8CEA8C3D}"/>
              </a:ext>
            </a:extLst>
          </p:cNvPr>
          <p:cNvSpPr txBox="1"/>
          <p:nvPr/>
        </p:nvSpPr>
        <p:spPr>
          <a:xfrm>
            <a:off x="1144319" y="1988719"/>
            <a:ext cx="1014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Layer 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467E7-7C20-0AAC-DFE1-CEC982427E38}"/>
              </a:ext>
            </a:extLst>
          </p:cNvPr>
          <p:cNvSpPr txBox="1"/>
          <p:nvPr/>
        </p:nvSpPr>
        <p:spPr>
          <a:xfrm>
            <a:off x="10116456" y="5734255"/>
            <a:ext cx="1685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Fullscreen tool</a:t>
            </a:r>
          </a:p>
        </p:txBody>
      </p:sp>
    </p:spTree>
    <p:extLst>
      <p:ext uri="{BB962C8B-B14F-4D97-AF65-F5344CB8AC3E}">
        <p14:creationId xmlns:p14="http://schemas.microsoft.com/office/powerpoint/2010/main" val="208974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99F960-9614-B928-09CF-1886E3D6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00"/>
            <a:ext cx="12192000" cy="5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113CDB-FD5B-3D22-FAB7-04BDB92B9F7B}"/>
              </a:ext>
            </a:extLst>
          </p:cNvPr>
          <p:cNvSpPr txBox="1"/>
          <p:nvPr/>
        </p:nvSpPr>
        <p:spPr>
          <a:xfrm>
            <a:off x="6749571" y="1887180"/>
            <a:ext cx="39164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Hover Information tool once hovered</a:t>
            </a:r>
          </a:p>
        </p:txBody>
      </p:sp>
    </p:spTree>
    <p:extLst>
      <p:ext uri="{BB962C8B-B14F-4D97-AF65-F5344CB8AC3E}">
        <p14:creationId xmlns:p14="http://schemas.microsoft.com/office/powerpoint/2010/main" val="2333528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694D-61E9-EC87-234F-6BACECA4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3A0E-7D92-D933-E52C-38B866FE5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  <a:p>
            <a:pPr marL="514350" indent="-51435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Design.</a:t>
            </a:r>
          </a:p>
          <a:p>
            <a:pPr marL="514350" indent="-51435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Comparison.</a:t>
            </a:r>
          </a:p>
          <a:p>
            <a:pPr marL="514350" indent="-51435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Discussion.</a:t>
            </a:r>
          </a:p>
          <a:p>
            <a:pPr marL="514350" indent="-51435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Conclusion.</a:t>
            </a:r>
          </a:p>
        </p:txBody>
      </p:sp>
    </p:spTree>
    <p:extLst>
      <p:ext uri="{BB962C8B-B14F-4D97-AF65-F5344CB8AC3E}">
        <p14:creationId xmlns:p14="http://schemas.microsoft.com/office/powerpoint/2010/main" val="2656091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9440A-28A1-25FA-EBC3-89C3684F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74"/>
            <a:ext cx="12192000" cy="5851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7B19D-DE63-B83A-D20C-362CC8B62514}"/>
              </a:ext>
            </a:extLst>
          </p:cNvPr>
          <p:cNvSpPr txBox="1"/>
          <p:nvPr/>
        </p:nvSpPr>
        <p:spPr>
          <a:xfrm>
            <a:off x="2395269" y="5752666"/>
            <a:ext cx="30957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Hover Legend once hovered</a:t>
            </a:r>
          </a:p>
        </p:txBody>
      </p:sp>
    </p:spTree>
    <p:extLst>
      <p:ext uri="{BB962C8B-B14F-4D97-AF65-F5344CB8AC3E}">
        <p14:creationId xmlns:p14="http://schemas.microsoft.com/office/powerpoint/2010/main" val="38932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9B65-00B3-570C-1EC6-AB7467F9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Leaflet</a:t>
            </a:r>
            <a:b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https://nicolaslopez.me/webgis</a:t>
            </a: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8C3B-2E9B-7960-0BBB-95752C3EF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Experience: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Creation: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Difficult to use and design, requires proficiency in html/CSS and JavaScript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Little to no-limit in design freedom, immense library of plug-ins.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Open source and regularly updated.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Design is skill dependant of creator.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Time-consuming.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User: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Highly subjective as completely designed by me.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Simple but effective, easy to read.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Could improve on mobile friendliness, as layer toggles seem to have an animation bug on mobile.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Original.</a:t>
            </a:r>
          </a:p>
        </p:txBody>
      </p:sp>
      <p:pic>
        <p:nvPicPr>
          <p:cNvPr id="4" name="Picture 3" descr="A green leaves on a branch&#10;&#10;Description automatically generated">
            <a:extLst>
              <a:ext uri="{FF2B5EF4-FFF2-40B4-BE49-F238E27FC236}">
                <a16:creationId xmlns:a16="http://schemas.microsoft.com/office/drawing/2014/main" id="{304F49AF-2B3D-9B7D-32E1-5EBA78414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7" y="-84575"/>
            <a:ext cx="2422333" cy="24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68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8F7A-2176-0506-358A-77DAC99B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0997-7BAA-F6C6-85E8-744C2A68D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Although ArcGIS online confirms why it is a leader on the market, with easy-to-use products create a great user-friendly experience; Mango Map is a serious opponent, with an effective design, although limiting during creation, it is very effective on the user-end, where sometimes the Esri design can be inefficient (e.g. pop-ups). Leaflet JS as a JavaScript plug in to create from scratch a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webGIS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app stands out in the good and bad. Offering a complete freedom, of design in an inexpensive way. This method is difficult to learn, as it is dependent on coding, but also is likely to be more time- consuming.</a:t>
            </a:r>
          </a:p>
        </p:txBody>
      </p:sp>
    </p:spTree>
    <p:extLst>
      <p:ext uri="{BB962C8B-B14F-4D97-AF65-F5344CB8AC3E}">
        <p14:creationId xmlns:p14="http://schemas.microsoft.com/office/powerpoint/2010/main" val="285325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EE7C6B-F9D7-D4DD-AE06-1A418396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424" y="453231"/>
            <a:ext cx="7932632" cy="5951538"/>
          </a:xfrm>
        </p:spPr>
      </p:pic>
    </p:spTree>
    <p:extLst>
      <p:ext uri="{BB962C8B-B14F-4D97-AF65-F5344CB8AC3E}">
        <p14:creationId xmlns:p14="http://schemas.microsoft.com/office/powerpoint/2010/main" val="339731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C928-02CE-7FCC-272B-2627C2DD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6755908" cy="662782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Data: University 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5F841-54DC-D25E-7F64-42E81F26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4" y="778060"/>
            <a:ext cx="7107315" cy="5951214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Theme assigned: University Administration.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University of Aberdeen has no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WebGIS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application.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Students and staff need to download outdated pdfs of maps for: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Building names and locations.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Notable sites.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School locations.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Accessibility!!!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No data online on: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Library occupancy, although data collected and displayed on campus. </a:t>
            </a: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8E4E5-C89B-E1E2-E887-8CA38C913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90" y="267855"/>
            <a:ext cx="4383679" cy="4849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366E1-D87E-4EFC-DCFE-AD5D18889A2A}"/>
              </a:ext>
            </a:extLst>
          </p:cNvPr>
          <p:cNvSpPr txBox="1"/>
          <p:nvPr/>
        </p:nvSpPr>
        <p:spPr>
          <a:xfrm>
            <a:off x="7499990" y="5116946"/>
            <a:ext cx="438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Campus map available to download at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https://www.abdn.ac.uk/about/campus/maps/download.php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34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C928-02CE-7FCC-272B-2627C2DD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6755908" cy="662782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Data: University 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5F841-54DC-D25E-7F64-42E81F26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4" y="778060"/>
            <a:ext cx="7107315" cy="5951214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Data collected:</a:t>
            </a:r>
          </a:p>
          <a:p>
            <a:pPr marL="800100" lvl="1" indent="-342900"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Accessibility:</a:t>
            </a:r>
          </a:p>
          <a:p>
            <a:pPr marL="1257300" lvl="2" indent="-342900"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Roads and paths (OS Survey).</a:t>
            </a:r>
          </a:p>
          <a:p>
            <a:pPr marL="1257300" lvl="2" indent="-342900"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Bike parking (OS Survey).</a:t>
            </a:r>
          </a:p>
          <a:p>
            <a:pPr marL="1257300" lvl="2" indent="-342900"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Cycle lanes (OS Survey). </a:t>
            </a:r>
          </a:p>
          <a:p>
            <a:pPr marL="1257300" lvl="2" indent="-342900"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Wheelchair accessible roads (digitised from map available at 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https://www.abdn.ac.uk/about/campus/maps/download.php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marL="800100" lvl="1" indent="-342900"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Administration:</a:t>
            </a:r>
          </a:p>
          <a:p>
            <a:pPr marL="1257300" lvl="2" indent="-342900"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Buildings (digitised from map available at 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https://www.abdn.ac.uk/about/campus/maps/download.php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):</a:t>
            </a:r>
          </a:p>
          <a:p>
            <a:pPr marL="1714500" lvl="3" indent="-342900">
              <a:buAutoNum type="arabicPeriod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Notable sites within building.</a:t>
            </a:r>
          </a:p>
          <a:p>
            <a:pPr marL="1714500" lvl="3" indent="-342900">
              <a:buAutoNum type="arabicPeriod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School location.</a:t>
            </a:r>
          </a:p>
          <a:p>
            <a:pPr marL="1257300" lvl="2" indent="-342900"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Library Occupancy.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 was modified and unified within ArcGIS pro and was then exported as shapefiles and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GeoJSONs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8E4E5-C89B-E1E2-E887-8CA38C91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990" y="267855"/>
            <a:ext cx="4383679" cy="4849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366E1-D87E-4EFC-DCFE-AD5D18889A2A}"/>
              </a:ext>
            </a:extLst>
          </p:cNvPr>
          <p:cNvSpPr txBox="1"/>
          <p:nvPr/>
        </p:nvSpPr>
        <p:spPr>
          <a:xfrm>
            <a:off x="7499990" y="5116946"/>
            <a:ext cx="438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Campus map available to download at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https://www.abdn.ac.uk/about/campus/maps/download.php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022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C928-02CE-7FCC-272B-2627C2DD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6755908" cy="662782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5F841-54DC-D25E-7F64-42E81F26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4" y="778060"/>
            <a:ext cx="7107315" cy="5951214"/>
          </a:xfrm>
        </p:spPr>
        <p:txBody>
          <a:bodyPr>
            <a:norm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Final design must be: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Easy to use, 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Easy to learn, 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Good looking, 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Memorable, 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Easy to re-use,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Usable on multiple browsers, on mobile and desktop.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Final design must contain: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 search bar, 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 measurement tool,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 geolocation tool, 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 pop-up to display information on buildings, </a:t>
            </a:r>
          </a:p>
          <a:p>
            <a:pPr lvl="1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 legend and a layer control widget.  </a:t>
            </a:r>
            <a:br>
              <a:rPr lang="en-GB" sz="7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4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D717-7B0E-9612-C682-48819496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325155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ArcGIS Online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https://nicolaslopez.me/arcgis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96B7D-1C70-B6A4-6D8B-8484DA06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63" y="1064491"/>
            <a:ext cx="5405582" cy="5405582"/>
          </a:xfrm>
          <a:prstGeom prst="rect">
            <a:avLst/>
          </a:prstGeom>
        </p:spPr>
      </p:pic>
      <p:pic>
        <p:nvPicPr>
          <p:cNvPr id="6" name="Picture 5" descr="A blue and green planet earth&#10;&#10;Description automatically generated">
            <a:extLst>
              <a:ext uri="{FF2B5EF4-FFF2-40B4-BE49-F238E27FC236}">
                <a16:creationId xmlns:a16="http://schemas.microsoft.com/office/drawing/2014/main" id="{74E690A8-9654-70FF-8E30-FA9D46247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45" y="2065661"/>
            <a:ext cx="3463546" cy="34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3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BA174F-CBEE-A5E8-D69B-29402EB6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776"/>
            <a:ext cx="12192000" cy="5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163152-8D72-7BE2-2748-E94E9784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12192000" cy="584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72B371-8D94-9D8F-2D1E-0E828B84CAA2}"/>
              </a:ext>
            </a:extLst>
          </p:cNvPr>
          <p:cNvSpPr txBox="1"/>
          <p:nvPr/>
        </p:nvSpPr>
        <p:spPr>
          <a:xfrm>
            <a:off x="5212359" y="3706744"/>
            <a:ext cx="33265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Pop-up for building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CCAAE-6151-6E3D-BBAF-3BB54A24BD9B}"/>
              </a:ext>
            </a:extLst>
          </p:cNvPr>
          <p:cNvSpPr txBox="1"/>
          <p:nvPr/>
        </p:nvSpPr>
        <p:spPr>
          <a:xfrm>
            <a:off x="1249959" y="3337412"/>
            <a:ext cx="34163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Movable and Scrollable 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B765F-A0C8-AABE-86D8-9944349BC0BD}"/>
              </a:ext>
            </a:extLst>
          </p:cNvPr>
          <p:cNvSpPr txBox="1"/>
          <p:nvPr/>
        </p:nvSpPr>
        <p:spPr>
          <a:xfrm>
            <a:off x="9046780" y="1340231"/>
            <a:ext cx="31983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Search tool and measure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2630-E297-D416-4989-B18422A5500A}"/>
              </a:ext>
            </a:extLst>
          </p:cNvPr>
          <p:cNvSpPr txBox="1"/>
          <p:nvPr/>
        </p:nvSpPr>
        <p:spPr>
          <a:xfrm>
            <a:off x="4446025" y="647243"/>
            <a:ext cx="9412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D6566-C42F-F437-E04B-E4A52200D1D3}"/>
              </a:ext>
            </a:extLst>
          </p:cNvPr>
          <p:cNvSpPr txBox="1"/>
          <p:nvPr/>
        </p:nvSpPr>
        <p:spPr>
          <a:xfrm>
            <a:off x="377700" y="1063232"/>
            <a:ext cx="185178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Zoom tools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Home tool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Geolocation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913012-0DEC-F8A1-5C7A-45CDA44CB13F}"/>
              </a:ext>
            </a:extLst>
          </p:cNvPr>
          <p:cNvSpPr txBox="1"/>
          <p:nvPr/>
        </p:nvSpPr>
        <p:spPr>
          <a:xfrm>
            <a:off x="72901" y="3891410"/>
            <a:ext cx="101402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Legend and layer widget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4660C1-666A-7035-635D-EDEF99B689AF}"/>
              </a:ext>
            </a:extLst>
          </p:cNvPr>
          <p:cNvSpPr txBox="1"/>
          <p:nvPr/>
        </p:nvSpPr>
        <p:spPr>
          <a:xfrm>
            <a:off x="10116456" y="5734255"/>
            <a:ext cx="1685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Fullscreen tool</a:t>
            </a:r>
          </a:p>
        </p:txBody>
      </p:sp>
    </p:spTree>
    <p:extLst>
      <p:ext uri="{BB962C8B-B14F-4D97-AF65-F5344CB8AC3E}">
        <p14:creationId xmlns:p14="http://schemas.microsoft.com/office/powerpoint/2010/main" val="89189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868</Words>
  <Application>Microsoft Office PowerPoint</Application>
  <PresentationFormat>Widescreen</PresentationFormat>
  <Paragraphs>133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Plan</vt:lpstr>
      <vt:lpstr>PowerPoint Presentation</vt:lpstr>
      <vt:lpstr>Data: University administration</vt:lpstr>
      <vt:lpstr>Data: University administration</vt:lpstr>
      <vt:lpstr>Design</vt:lpstr>
      <vt:lpstr>ArcGIS Online https://nicolaslopez.me/arcgis </vt:lpstr>
      <vt:lpstr>PowerPoint Presentation</vt:lpstr>
      <vt:lpstr>PowerPoint Presentation</vt:lpstr>
      <vt:lpstr>PowerPoint Presentation</vt:lpstr>
      <vt:lpstr>ArcGIS Online https://nicolaslopez.me/arcgis </vt:lpstr>
      <vt:lpstr>Mango Map https://nicolaslopez.me/mango  </vt:lpstr>
      <vt:lpstr>PowerPoint Presentation</vt:lpstr>
      <vt:lpstr>PowerPoint Presentation</vt:lpstr>
      <vt:lpstr>Mango Map https://nicolaslopez.me/mango  </vt:lpstr>
      <vt:lpstr>Leaflet JS https://nicolaslopez.me/webgis   </vt:lpstr>
      <vt:lpstr>PowerPoint Presentation</vt:lpstr>
      <vt:lpstr>PowerPoint Presentation</vt:lpstr>
      <vt:lpstr>PowerPoint Presentation</vt:lpstr>
      <vt:lpstr>PowerPoint Presentation</vt:lpstr>
      <vt:lpstr>Leaflet https://nicolaslopez.me/webgis 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LOPEZ, NICOLAS (PGT)</dc:creator>
  <cp:lastModifiedBy>LOPEZ, NICOLAS (PGT)</cp:lastModifiedBy>
  <cp:revision>6</cp:revision>
  <dcterms:created xsi:type="dcterms:W3CDTF">2023-12-07T00:39:27Z</dcterms:created>
  <dcterms:modified xsi:type="dcterms:W3CDTF">2023-12-07T02:26:25Z</dcterms:modified>
</cp:coreProperties>
</file>